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2" r:id="rId5"/>
    <p:sldId id="265" r:id="rId6"/>
    <p:sldId id="274" r:id="rId7"/>
    <p:sldId id="275" r:id="rId8"/>
    <p:sldId id="268" r:id="rId9"/>
    <p:sldId id="272" r:id="rId10"/>
    <p:sldId id="273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8/22/2021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3.pn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12" Type="http://schemas.microsoft.com/office/2007/relationships/hdphoto" Target="../media/hdphoto3.wdp"/><Relationship Id="rId17" Type="http://schemas.microsoft.com/office/2007/relationships/hdphoto" Target="../media/hdphoto5.wdp"/><Relationship Id="rId2" Type="http://schemas.openxmlformats.org/officeDocument/2006/relationships/image" Target="../media/image3.jpe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openxmlformats.org/officeDocument/2006/relationships/image" Target="../media/image8.jpeg"/><Relationship Id="rId15" Type="http://schemas.openxmlformats.org/officeDocument/2006/relationships/image" Target="../media/image14.jpeg"/><Relationship Id="rId10" Type="http://schemas.microsoft.com/office/2007/relationships/hdphoto" Target="../media/hdphoto2.wdp"/><Relationship Id="rId4" Type="http://schemas.openxmlformats.org/officeDocument/2006/relationships/image" Target="../media/image7.jpeg"/><Relationship Id="rId9" Type="http://schemas.openxmlformats.org/officeDocument/2006/relationships/image" Target="../media/image11.png"/><Relationship Id="rId14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62AB627-1F89-4D08-BB3E-305C3D8FB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475" y="3609351"/>
            <a:ext cx="11406188" cy="23979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BBB22D-C664-40D3-B829-68AC1A3F3B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491" r="6590"/>
          <a:stretch/>
        </p:blipFill>
        <p:spPr>
          <a:xfrm>
            <a:off x="400051" y="500232"/>
            <a:ext cx="11377612" cy="262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10"/>
            <a:ext cx="570506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818" y="0"/>
            <a:ext cx="3959440" cy="1167852"/>
          </a:xfrm>
        </p:spPr>
        <p:txBody>
          <a:bodyPr>
            <a:normAutofit/>
          </a:bodyPr>
          <a:lstStyle/>
          <a:p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4610" y="958788"/>
            <a:ext cx="5925855" cy="5575176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1)  </a:t>
            </a:r>
            <a:r>
              <a:rPr lang="en-US" u="sng" dirty="0"/>
              <a:t>Arduino UNO R3 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Arduino Uno is a microcontroller board based on the ATmega328P. It has 14 digital input/output pins, 6 analog inputs, a 16 MHz ceramic resonator, a USB connection, a power jack, an ICSP header and a reset button.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/>
              <a:t> 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20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473823-7632-40C8-8B18-3ED02300C682}"/>
              </a:ext>
            </a:extLst>
          </p:cNvPr>
          <p:cNvCxnSpPr/>
          <p:nvPr/>
        </p:nvCxnSpPr>
        <p:spPr>
          <a:xfrm flipH="1">
            <a:off x="4900473" y="4580878"/>
            <a:ext cx="9587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E0DE95-419B-4C38-830D-B5176A742B0D}"/>
              </a:ext>
            </a:extLst>
          </p:cNvPr>
          <p:cNvCxnSpPr/>
          <p:nvPr/>
        </p:nvCxnSpPr>
        <p:spPr>
          <a:xfrm flipH="1">
            <a:off x="4900472" y="1856913"/>
            <a:ext cx="9587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E46AD87-D5E0-49BE-A20A-714F6DF536D7}"/>
              </a:ext>
            </a:extLst>
          </p:cNvPr>
          <p:cNvSpPr txBox="1">
            <a:spLocks/>
          </p:cNvSpPr>
          <p:nvPr/>
        </p:nvSpPr>
        <p:spPr>
          <a:xfrm>
            <a:off x="-220794" y="836240"/>
            <a:ext cx="5925855" cy="5575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1"/>
                </a:solidFill>
              </a:rPr>
              <a:t>3) </a:t>
            </a:r>
            <a:r>
              <a:rPr lang="en-US" u="sng" dirty="0"/>
              <a:t>LM016L LCD Panel 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1700" dirty="0"/>
              <a:t>The most commonly used Character based LCDs are based on Hitachi’s HD44780 controller. The operating voltage of the 16 X 2 LCD is 4.7V-5.3V and it consists of 8 Digital pins (D0 to D7). In our project, we use LM016L to display the count of visitors. </a:t>
            </a:r>
          </a:p>
          <a:p>
            <a:pPr marL="0" indent="0" algn="just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1800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536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lose up of circuit board">
            <a:extLst>
              <a:ext uri="{FF2B5EF4-FFF2-40B4-BE49-F238E27FC236}">
                <a16:creationId xmlns:a16="http://schemas.microsoft.com/office/drawing/2014/main" id="{221737A5-3339-4CDD-B1B4-328F71B1E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4C428F-F798-41D8-A352-E22DF347F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20" y="241556"/>
            <a:ext cx="4933942" cy="1821048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5400" b="1" dirty="0">
                <a:ln>
                  <a:solidFill>
                    <a:schemeClr val="bg1"/>
                  </a:solidFill>
                </a:ln>
              </a:rPr>
              <a:t>COMPONENTS USED</a:t>
            </a:r>
            <a:endParaRPr lang="en-IN" sz="5400" b="1" dirty="0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F1829B-7F10-451F-9CC4-FBB1099F3F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447" b="33479"/>
          <a:stretch/>
        </p:blipFill>
        <p:spPr>
          <a:xfrm>
            <a:off x="6673365" y="4698148"/>
            <a:ext cx="1889875" cy="16431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7ED95E-964B-4861-A888-E901D7C80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8899" y="2224873"/>
            <a:ext cx="2273817" cy="16501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769D91-F863-4696-9842-930BD908E9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103" t="-2800" r="29851" b="2800"/>
          <a:stretch/>
        </p:blipFill>
        <p:spPr>
          <a:xfrm>
            <a:off x="9476321" y="2237872"/>
            <a:ext cx="2017291" cy="1749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6B0E78-518B-41A9-ACF5-5BDDEC1DAC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3895" b="25075"/>
          <a:stretch/>
        </p:blipFill>
        <p:spPr>
          <a:xfrm rot="16200000">
            <a:off x="1037577" y="4360167"/>
            <a:ext cx="1607931" cy="21807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BFBC0C-8AEE-4831-9987-822AD0A48CD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t="5451" b="7949"/>
          <a:stretch/>
        </p:blipFill>
        <p:spPr>
          <a:xfrm>
            <a:off x="3301260" y="4501576"/>
            <a:ext cx="2469662" cy="2138713"/>
          </a:xfrm>
          <a:prstGeom prst="rect">
            <a:avLst/>
          </a:prstGeom>
        </p:spPr>
      </p:pic>
      <p:pic>
        <p:nvPicPr>
          <p:cNvPr id="12" name="Picture 2" descr="ULTRASONIC SENSOR HC-SR04, Ultrasonic Distance Sensor, ultrasonic proximity  switch, ultrasonic proximity, ultrasonic proximity detector, Industrial Ultrasonic  Sensor in Grant Road, Mumbai , Mascot Computers | ID: 22439735112">
            <a:extLst>
              <a:ext uri="{FF2B5EF4-FFF2-40B4-BE49-F238E27FC236}">
                <a16:creationId xmlns:a16="http://schemas.microsoft.com/office/drawing/2014/main" id="{8068FDCD-8E13-422C-B246-1DFAE2201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3800" r="97800">
                        <a14:foregroundMark x1="8200" y1="39400" x2="8200" y2="39400"/>
                        <a14:foregroundMark x1="9400" y1="27000" x2="9400" y2="27000"/>
                        <a14:foregroundMark x1="3800" y1="44600" x2="3800" y2="44600"/>
                        <a14:foregroundMark x1="38600" y1="35600" x2="38600" y2="35600"/>
                        <a14:foregroundMark x1="39000" y1="20200" x2="39000" y2="20200"/>
                        <a14:foregroundMark x1="40400" y1="23200" x2="40400" y2="23200"/>
                        <a14:foregroundMark x1="11600" y1="18800" x2="11600" y2="18800"/>
                        <a14:foregroundMark x1="13400" y1="18200" x2="13400" y2="18200"/>
                        <a14:foregroundMark x1="13400" y1="18200" x2="13400" y2="18200"/>
                        <a14:foregroundMark x1="15400" y1="16800" x2="15400" y2="16800"/>
                        <a14:foregroundMark x1="17000" y1="15800" x2="17000" y2="15800"/>
                        <a14:foregroundMark x1="18400" y1="15000" x2="18400" y2="15000"/>
                        <a14:foregroundMark x1="20400" y1="13800" x2="20400" y2="13800"/>
                        <a14:foregroundMark x1="23400" y1="13400" x2="23400" y2="13400"/>
                        <a14:foregroundMark x1="26400" y1="13800" x2="26400" y2="13800"/>
                        <a14:foregroundMark x1="32400" y1="14600" x2="32400" y2="14600"/>
                        <a14:foregroundMark x1="34400" y1="15400" x2="34400" y2="15400"/>
                        <a14:foregroundMark x1="34400" y1="15600" x2="34400" y2="15600"/>
                        <a14:foregroundMark x1="34400" y1="15600" x2="34400" y2="15600"/>
                        <a14:foregroundMark x1="31800" y1="13800" x2="31800" y2="13800"/>
                        <a14:foregroundMark x1="36800" y1="16600" x2="36800" y2="16600"/>
                        <a14:foregroundMark x1="77200" y1="36200" x2="77200" y2="36200"/>
                        <a14:foregroundMark x1="83400" y1="36800" x2="83400" y2="36800"/>
                        <a14:foregroundMark x1="88800" y1="41400" x2="88800" y2="41400"/>
                        <a14:foregroundMark x1="93400" y1="50600" x2="93400" y2="50600"/>
                        <a14:foregroundMark x1="29200" y1="14200" x2="29200" y2="14200"/>
                        <a14:foregroundMark x1="97800" y1="51400" x2="97800" y2="51400"/>
                        <a14:foregroundMark x1="30400" y1="73200" x2="30400" y2="73200"/>
                        <a14:foregroundMark x1="32400" y1="69800" x2="32400" y2="69800"/>
                        <a14:foregroundMark x1="40400" y1="78200" x2="40400" y2="78200"/>
                        <a14:foregroundMark x1="45000" y1="79800" x2="45000" y2="79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949" y="2164187"/>
            <a:ext cx="2017291" cy="201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C0E86E-2D22-4833-AC02-9F0672828168}"/>
              </a:ext>
            </a:extLst>
          </p:cNvPr>
          <p:cNvPicPr/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725" t="15481" r="9681" b="12777"/>
          <a:stretch/>
        </p:blipFill>
        <p:spPr bwMode="auto">
          <a:xfrm>
            <a:off x="166974" y="2053958"/>
            <a:ext cx="2915591" cy="1821049"/>
          </a:xfrm>
          <a:prstGeom prst="rect">
            <a:avLst/>
          </a:prstGeom>
          <a:noFill/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8BFEDA-50AC-4868-AE7A-D0B88C6205F5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8493" b="89809" l="10000" r="90000">
                        <a14:foregroundMark x1="51600" y1="8493" x2="51600" y2="8493"/>
                        <a14:backgroundMark x1="43400" y1="65817" x2="43400" y2="65817"/>
                      </a14:backgroundRemoval>
                    </a14:imgEffect>
                  </a14:imgLayer>
                </a14:imgProps>
              </a:ext>
            </a:extLst>
          </a:blip>
          <a:srcRect b="20084"/>
          <a:stretch/>
        </p:blipFill>
        <p:spPr>
          <a:xfrm>
            <a:off x="9134365" y="4595325"/>
            <a:ext cx="2701202" cy="20334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15D2A19-1DB7-44CE-9C24-C3851D6F2078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18334" t="31557" r="8055" b="38768"/>
          <a:stretch/>
        </p:blipFill>
        <p:spPr>
          <a:xfrm>
            <a:off x="6642020" y="241556"/>
            <a:ext cx="1857513" cy="166407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2E100A4-1EE7-4C9D-B73C-92CC534FEEE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93349" y="18832"/>
            <a:ext cx="2145355" cy="214535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7628412-EDB7-4B33-AAA4-764DA80FFC05}"/>
              </a:ext>
            </a:extLst>
          </p:cNvPr>
          <p:cNvSpPr txBox="1"/>
          <p:nvPr/>
        </p:nvSpPr>
        <p:spPr>
          <a:xfrm>
            <a:off x="751169" y="3844270"/>
            <a:ext cx="1891571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Arduino UNO R3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7D773D-2617-4F55-928A-0B74A6B1D4C0}"/>
              </a:ext>
            </a:extLst>
          </p:cNvPr>
          <p:cNvSpPr txBox="1"/>
          <p:nvPr/>
        </p:nvSpPr>
        <p:spPr>
          <a:xfrm>
            <a:off x="4001775" y="3838186"/>
            <a:ext cx="1430234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Neo 6M GPS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B9431B9-1E37-421E-A1D3-8011BEF9E169}"/>
              </a:ext>
            </a:extLst>
          </p:cNvPr>
          <p:cNvSpPr txBox="1"/>
          <p:nvPr/>
        </p:nvSpPr>
        <p:spPr>
          <a:xfrm>
            <a:off x="895756" y="6270957"/>
            <a:ext cx="1891571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16x2 LCD Panel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DCBF715-67C1-4F90-81F0-288DC1B21FE3}"/>
              </a:ext>
            </a:extLst>
          </p:cNvPr>
          <p:cNvSpPr txBox="1"/>
          <p:nvPr/>
        </p:nvSpPr>
        <p:spPr>
          <a:xfrm>
            <a:off x="3604775" y="6313978"/>
            <a:ext cx="2332340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sz="180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Ky-039 pulse sensor </a:t>
            </a:r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3B42F7-19B9-4EF7-8190-8E2C6FF94DBA}"/>
              </a:ext>
            </a:extLst>
          </p:cNvPr>
          <p:cNvSpPr txBox="1"/>
          <p:nvPr/>
        </p:nvSpPr>
        <p:spPr>
          <a:xfrm>
            <a:off x="6746744" y="3873619"/>
            <a:ext cx="1749559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Ultrasonic sensor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7CD7D9-5F93-4A96-B20A-D5195BDE4839}"/>
              </a:ext>
            </a:extLst>
          </p:cNvPr>
          <p:cNvSpPr txBox="1"/>
          <p:nvPr/>
        </p:nvSpPr>
        <p:spPr>
          <a:xfrm>
            <a:off x="6867962" y="6321584"/>
            <a:ext cx="1663448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SIM800l GSM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FE5284-81E8-4151-AD67-6AB64D9FA5D6}"/>
              </a:ext>
            </a:extLst>
          </p:cNvPr>
          <p:cNvSpPr txBox="1"/>
          <p:nvPr/>
        </p:nvSpPr>
        <p:spPr>
          <a:xfrm>
            <a:off x="9722404" y="3838186"/>
            <a:ext cx="1525604" cy="64633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</a:rPr>
              <a:t>LM2596 Buck Converter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6E4997-A240-4A1A-96DE-B454CFE0482C}"/>
              </a:ext>
            </a:extLst>
          </p:cNvPr>
          <p:cNvSpPr txBox="1"/>
          <p:nvPr/>
        </p:nvSpPr>
        <p:spPr>
          <a:xfrm>
            <a:off x="9611610" y="6344369"/>
            <a:ext cx="2027094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Temperature sensor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15DB65-9888-42B3-AF12-E2A4716D5626}"/>
              </a:ext>
            </a:extLst>
          </p:cNvPr>
          <p:cNvSpPr txBox="1"/>
          <p:nvPr/>
        </p:nvSpPr>
        <p:spPr>
          <a:xfrm>
            <a:off x="6882490" y="1711091"/>
            <a:ext cx="1409301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Push Button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F88518C-1E0A-4961-8FE2-418ECAE247F2}"/>
              </a:ext>
            </a:extLst>
          </p:cNvPr>
          <p:cNvSpPr txBox="1"/>
          <p:nvPr/>
        </p:nvSpPr>
        <p:spPr>
          <a:xfrm>
            <a:off x="10042642" y="1647032"/>
            <a:ext cx="884647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Buzzer</a:t>
            </a:r>
          </a:p>
        </p:txBody>
      </p:sp>
    </p:spTree>
    <p:extLst>
      <p:ext uri="{BB962C8B-B14F-4D97-AF65-F5344CB8AC3E}">
        <p14:creationId xmlns:p14="http://schemas.microsoft.com/office/powerpoint/2010/main" val="168116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lose up of circuit board">
            <a:extLst>
              <a:ext uri="{FF2B5EF4-FFF2-40B4-BE49-F238E27FC236}">
                <a16:creationId xmlns:a16="http://schemas.microsoft.com/office/drawing/2014/main" id="{221737A5-3339-4CDD-B1B4-328F71B1E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0"/>
            <a:ext cx="12192000" cy="6799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4C428F-F798-41D8-A352-E22DF347F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093" y="973625"/>
            <a:ext cx="11225181" cy="4388488"/>
          </a:xfrm>
        </p:spPr>
        <p:txBody>
          <a:bodyPr>
            <a:noAutofit/>
          </a:bodyPr>
          <a:lstStyle/>
          <a:p>
            <a:r>
              <a:rPr lang="en-US" sz="12500" b="1" cap="none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THANKYOU</a:t>
            </a:r>
            <a:endParaRPr lang="en-IN" sz="12500" b="1" cap="none" dirty="0">
              <a:ln w="0">
                <a:solidFill>
                  <a:schemeClr val="bg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25674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0" y="10"/>
            <a:ext cx="570506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818" y="0"/>
            <a:ext cx="3959440" cy="1167852"/>
          </a:xfrm>
        </p:spPr>
        <p:txBody>
          <a:bodyPr>
            <a:normAutofit/>
          </a:bodyPr>
          <a:lstStyle/>
          <a:p>
            <a:r>
              <a:rPr lang="en-US" sz="3200" dirty="0"/>
              <a:t>COMPONENTS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4610" y="1349405"/>
            <a:ext cx="5925855" cy="5575176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3) </a:t>
            </a:r>
            <a:r>
              <a:rPr lang="en-US" u="sng" dirty="0"/>
              <a:t>LM016L LCD Panel 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700" dirty="0"/>
              <a:t>The most commonly used Character based LCDs are based on Hitachi’s HD44780 controller. The operating voltage of the 16 X 2 LCD is 4.7V-5.3V and it consists of 8 Digital pins (D0 to D7). In our project, we use LM016L to display the count of visitors.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4) </a:t>
            </a:r>
            <a:r>
              <a:rPr lang="en-US" u="sng" dirty="0"/>
              <a:t>Power Supply </a:t>
            </a:r>
            <a:r>
              <a:rPr lang="en-US" sz="2000" dirty="0"/>
              <a:t>:-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700" dirty="0"/>
              <a:t>In our project, since we have used Arduino UNO; the UNO is directly powered by connecting the UNO with the computer using USB Cable.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5) </a:t>
            </a:r>
            <a:r>
              <a:rPr lang="en-US" u="sng" dirty="0"/>
              <a:t>Other basic components like </a:t>
            </a:r>
            <a:r>
              <a:rPr lang="en-US" sz="1800" dirty="0"/>
              <a:t>- 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1800" dirty="0"/>
              <a:t>LEDs (red &amp; green), jumper cables, resistor and breadboard.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473823-7632-40C8-8B18-3ED02300C682}"/>
              </a:ext>
            </a:extLst>
          </p:cNvPr>
          <p:cNvCxnSpPr/>
          <p:nvPr/>
        </p:nvCxnSpPr>
        <p:spPr>
          <a:xfrm flipH="1">
            <a:off x="4900471" y="4172505"/>
            <a:ext cx="9587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E0DE95-419B-4C38-830D-B5176A742B0D}"/>
              </a:ext>
            </a:extLst>
          </p:cNvPr>
          <p:cNvCxnSpPr/>
          <p:nvPr/>
        </p:nvCxnSpPr>
        <p:spPr>
          <a:xfrm flipH="1">
            <a:off x="4900471" y="2655903"/>
            <a:ext cx="9587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FB09635-E160-4B68-BFCD-0D9EC554723E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" t="7536" r="3363" b="4594"/>
          <a:stretch/>
        </p:blipFill>
        <p:spPr bwMode="auto">
          <a:xfrm>
            <a:off x="1102797" y="684695"/>
            <a:ext cx="3499465" cy="2432482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65282B-F9FB-485A-B744-D18DC958D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457" y="3429001"/>
            <a:ext cx="3499465" cy="200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92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682352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798" y="301017"/>
            <a:ext cx="359924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8912" y="1840895"/>
            <a:ext cx="3897696" cy="438051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10000"/>
              </a:lnSpc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58328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lose up of circuit board">
            <a:extLst>
              <a:ext uri="{FF2B5EF4-FFF2-40B4-BE49-F238E27FC236}">
                <a16:creationId xmlns:a16="http://schemas.microsoft.com/office/drawing/2014/main" id="{B55B2C91-065A-486D-913D-ABDE38EA54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87F25C6-B56C-4600-9466-D46AF652A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3843" r="9774"/>
          <a:stretch/>
        </p:blipFill>
        <p:spPr>
          <a:xfrm>
            <a:off x="88082" y="196049"/>
            <a:ext cx="7509962" cy="646590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48A0F2-D695-4695-B227-33180C7DB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8044" y="3932808"/>
            <a:ext cx="4593956" cy="291622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E59BD5E-5B8F-49B8-8252-0A42C63D1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3674" y="443059"/>
            <a:ext cx="3142695" cy="2788412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6600" b="1" dirty="0"/>
              <a:t>CIRCUIT</a:t>
            </a:r>
            <a:r>
              <a:rPr lang="en-US" sz="5400" b="1" dirty="0"/>
              <a:t>     DIAGRAM</a:t>
            </a:r>
          </a:p>
        </p:txBody>
      </p:sp>
    </p:spTree>
    <p:extLst>
      <p:ext uri="{BB962C8B-B14F-4D97-AF65-F5344CB8AC3E}">
        <p14:creationId xmlns:p14="http://schemas.microsoft.com/office/powerpoint/2010/main" val="284774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 up of circuit board">
            <a:extLst>
              <a:ext uri="{FF2B5EF4-FFF2-40B4-BE49-F238E27FC236}">
                <a16:creationId xmlns:a16="http://schemas.microsoft.com/office/drawing/2014/main" id="{3C972E8A-3B84-48CE-814C-770D95144C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B492F4-BA59-4221-B072-7C8368F347E3}"/>
              </a:ext>
            </a:extLst>
          </p:cNvPr>
          <p:cNvSpPr txBox="1"/>
          <p:nvPr/>
        </p:nvSpPr>
        <p:spPr>
          <a:xfrm>
            <a:off x="1329431" y="165061"/>
            <a:ext cx="9337830" cy="2805704"/>
          </a:xfrm>
          <a:prstGeom prst="rect">
            <a:avLst/>
          </a:prstGeom>
          <a:solidFill>
            <a:schemeClr val="bg1">
              <a:alpha val="49804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1200"/>
              </a:spcAft>
            </a:pPr>
            <a:r>
              <a:rPr lang="en-IN" sz="32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cript MT Bold" panose="03040602040607080904" pitchFamily="66" charset="0"/>
                <a:ea typeface="Microsoft Yi Baiti" panose="03000500000000000000" pitchFamily="66" charset="0"/>
                <a:cs typeface="Times New Roman" panose="02020603050405020304" pitchFamily="18" charset="0"/>
              </a:rPr>
              <a:t>Limitations of our prototype </a:t>
            </a:r>
            <a:endParaRPr lang="en-IN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cript MT Bold" panose="03040602040607080904" pitchFamily="66" charset="0"/>
              <a:ea typeface="Microsoft Yi Baiti" panose="03000500000000000000" pitchFamily="66" charset="0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07000"/>
              </a:lnSpc>
              <a:spcAft>
                <a:spcPts val="1200"/>
              </a:spcAft>
              <a:buFont typeface="+mj-lt"/>
              <a:buAutoNum type="romanUcPeriod"/>
            </a:pPr>
            <a:r>
              <a:rPr lang="en-IN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S Mincho" panose="02020609040205080304" pitchFamily="49" charset="-128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  <a:p>
            <a:pPr lvl="0">
              <a:lnSpc>
                <a:spcPct val="107000"/>
              </a:lnSpc>
              <a:spcAft>
                <a:spcPts val="1200"/>
              </a:spcAft>
            </a:pPr>
            <a:endParaRPr lang="en-IN" sz="2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S Mincho" panose="02020609040205080304" pitchFamily="49" charset="-128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1200"/>
              </a:spcAft>
            </a:pPr>
            <a:r>
              <a:rPr lang="en-IN" sz="32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cript MT Bold" panose="03040602040607080904" pitchFamily="66" charset="0"/>
                <a:ea typeface="Microsoft Yi Baiti" panose="03000500000000000000" pitchFamily="66" charset="0"/>
                <a:cs typeface="Times New Roman" panose="02020603050405020304" pitchFamily="18" charset="0"/>
              </a:rPr>
              <a:t>Possible improvements </a:t>
            </a:r>
            <a:endParaRPr lang="en-IN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cript MT Bold" panose="03040602040607080904" pitchFamily="66" charset="0"/>
              <a:ea typeface="Microsoft Yi Baiti" panose="03000500000000000000" pitchFamily="66" charset="0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07000"/>
              </a:lnSpc>
              <a:spcAft>
                <a:spcPts val="1200"/>
              </a:spcAft>
              <a:buSzPts val="1400"/>
              <a:buFont typeface="+mj-lt"/>
              <a:buAutoNum type="romanUcPeriod"/>
            </a:pPr>
            <a:r>
              <a:rPr lang="en-IN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S Mincho" panose="02020609040205080304" pitchFamily="49" charset="-128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52151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993</TotalTime>
  <Words>262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MS Mincho</vt:lpstr>
      <vt:lpstr>Arial</vt:lpstr>
      <vt:lpstr>Arial</vt:lpstr>
      <vt:lpstr>Calibri</vt:lpstr>
      <vt:lpstr>Script MT Bold</vt:lpstr>
      <vt:lpstr>Tw Cen MT</vt:lpstr>
      <vt:lpstr>Circuit</vt:lpstr>
      <vt:lpstr>PowerPoint Presentation</vt:lpstr>
      <vt:lpstr>PowerPoint Presentation</vt:lpstr>
      <vt:lpstr>COMPONENTS USED</vt:lpstr>
      <vt:lpstr>THANKYOU</vt:lpstr>
      <vt:lpstr>COMPONENTS USED</vt:lpstr>
      <vt:lpstr>SYSTEM OVERVIEW</vt:lpstr>
      <vt:lpstr>CIRCUIT     DIAGRAM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members</dc:title>
  <dc:creator>Revant Emany</dc:creator>
  <cp:lastModifiedBy>Revant Emany</cp:lastModifiedBy>
  <cp:revision>4</cp:revision>
  <dcterms:created xsi:type="dcterms:W3CDTF">2021-08-09T05:38:02Z</dcterms:created>
  <dcterms:modified xsi:type="dcterms:W3CDTF">2021-08-22T18:32:01Z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